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57" r:id="rId4"/>
    <p:sldId id="258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60" r:id="rId14"/>
    <p:sldId id="262" r:id="rId15"/>
    <p:sldId id="271" r:id="rId16"/>
    <p:sldId id="273" r:id="rId17"/>
    <p:sldId id="280" r:id="rId18"/>
    <p:sldId id="281" r:id="rId19"/>
    <p:sldId id="282" r:id="rId20"/>
    <p:sldId id="284" r:id="rId21"/>
    <p:sldId id="285" r:id="rId22"/>
    <p:sldId id="283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579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6BB8324-5E62-471A-BB3C-06CEE8BF0B2F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85E7E8A-AD1A-48D6-8347-5D39D58C7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3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96641-553E-4D8D-9E32-B5765F1F60BF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AC455-A28F-46C6-A740-21F6168AC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25ADA70-F8FA-4EDA-9F97-13D5B5DE2670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34B36C2-D3AF-45CD-A4A6-DD5FE1BFE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1E155-B19F-4EE6-B186-E85123882A94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679A0-02D6-4243-BD8B-9FCFEED3B6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9B6D83B-26A9-4343-86D8-903B9B9E8CF1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89DF61A-1412-4440-A916-D385B16629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481E-D102-43AB-819F-E0A513D3D65E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521C8-FC11-4F28-943B-1BC032583E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4CD53D-5E98-4D57-A095-DD0BE3BC5D39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28DE0-6ECB-4EA9-A11C-E123494DF3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D589E-5F5D-481A-A07C-D4777681685C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2AF1A-805D-4BB5-82F0-5CAFE806F1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3E9C6-8267-4E19-A9E6-5D8C7546CA07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C43-0E85-4FAB-8810-0F7927596D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7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D88A8AF-2FB5-4CA3-A186-707BDA0322E0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98A8A31-5A55-4E75-8439-E9C5113C7B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1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AAE40-E1CE-4A4D-AC9A-B26621C5A8CC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CC854-87F5-4263-B5AE-CC3F150095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FAF421A-F35C-4536-968A-74D708D08C93}" type="datetimeFigureOut">
              <a:rPr lang="en-US" smtClean="0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815827A2-4A92-4B8C-B54C-96F5F394E6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07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2" descr="C:\Users\George\Pictures\Spts Med Class\nashbloodynose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6152" y="2495444"/>
            <a:ext cx="3464848" cy="41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Standard Precautions </a:t>
            </a:r>
            <a:br>
              <a:rPr lang="en-US" sz="2000" dirty="0" smtClean="0"/>
            </a:br>
            <a:r>
              <a:rPr lang="en-US" sz="2000" dirty="0" smtClean="0"/>
              <a:t>to Prevent Disease Transmission</a:t>
            </a:r>
            <a:endParaRPr lang="en-US" sz="2000" dirty="0"/>
          </a:p>
        </p:txBody>
      </p:sp>
      <p:sp>
        <p:nvSpPr>
          <p:cNvPr id="22530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>
                <a:ea typeface="ＭＳ Ｐゴシック"/>
                <a:cs typeface="ＭＳ Ｐゴシック"/>
              </a:rPr>
              <a:t>Use Personal Protective Equipment or protective barriers when providing care</a:t>
            </a:r>
          </a:p>
          <a:p>
            <a:pPr eaLnBrk="1" hangingPunct="1"/>
            <a:endParaRPr lang="en-US" smtClean="0"/>
          </a:p>
        </p:txBody>
      </p:sp>
      <p:pic>
        <p:nvPicPr>
          <p:cNvPr id="22532" name="Picture 2" descr="C:\Users\George\Pictures\Spts Med Class\138521.jpg-s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6068" y="2057400"/>
            <a:ext cx="3386079" cy="47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Standard Precautions </a:t>
            </a:r>
            <a:br>
              <a:rPr lang="en-US" sz="2000" dirty="0" smtClean="0"/>
            </a:br>
            <a:r>
              <a:rPr lang="en-US" sz="2000" dirty="0" smtClean="0"/>
              <a:t>to Prevent Disease Transmission</a:t>
            </a:r>
            <a:endParaRPr lang="en-US" sz="2000" dirty="0"/>
          </a:p>
        </p:txBody>
      </p:sp>
      <p:sp>
        <p:nvSpPr>
          <p:cNvPr id="23554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>
                <a:ea typeface="ＭＳ Ｐゴシック"/>
                <a:cs typeface="ＭＳ Ｐゴシック"/>
              </a:rPr>
              <a:t>Cover open wounds and skin conditions with bandages</a:t>
            </a:r>
          </a:p>
          <a:p>
            <a:pPr eaLnBrk="1" hangingPunct="1"/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3556" name="Picture 2" descr="C:\Users\George\Pictures\Spts Med Class\Session%20III%20&amp;%20IV%20-%2000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362200"/>
            <a:ext cx="4419600" cy="401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Standard Precautions </a:t>
            </a:r>
            <a:br>
              <a:rPr lang="en-US" sz="2000" dirty="0" smtClean="0"/>
            </a:br>
            <a:r>
              <a:rPr lang="en-US" sz="2000" dirty="0" smtClean="0"/>
              <a:t>to Prevent Disease Transmission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600" smtClean="0">
                <a:ea typeface="ＭＳ Ｐゴシック"/>
                <a:cs typeface="ＭＳ Ｐゴシック"/>
              </a:rPr>
              <a:t>Wash hands with soap and water after providing care</a:t>
            </a:r>
          </a:p>
          <a:p>
            <a:pPr eaLnBrk="1" hangingPunct="1"/>
            <a:r>
              <a:rPr lang="en-US" sz="3600" smtClean="0">
                <a:ea typeface="ＭＳ Ｐゴシック"/>
                <a:cs typeface="ＭＳ Ｐゴシック"/>
              </a:rPr>
              <a:t>Even if you wore gloves</a:t>
            </a:r>
          </a:p>
          <a:p>
            <a:pPr eaLnBrk="1" hangingPunct="1"/>
            <a:endParaRPr lang="en-US" sz="360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4580" name="Picture 2" descr="C:\Users\George\Pictures\Spts Med Class\Funny_Pictures_748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719" y="2514600"/>
            <a:ext cx="4343400" cy="36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81192" y="2057400"/>
            <a:ext cx="7989752" cy="440139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>
                <a:ea typeface="ＭＳ Ｐゴシック"/>
                <a:cs typeface="ＭＳ Ｐゴシック"/>
              </a:rPr>
              <a:t>Treat all victims as though they are infectious</a:t>
            </a:r>
          </a:p>
          <a:p>
            <a:pPr eaLnBrk="1" hangingPunct="1"/>
            <a:r>
              <a:rPr lang="en-US" sz="3200" dirty="0" smtClean="0">
                <a:ea typeface="ＭＳ Ｐゴシック"/>
                <a:cs typeface="ＭＳ Ｐゴシック"/>
              </a:rPr>
              <a:t>Don’t eat, drink or touch your face while providing care</a:t>
            </a:r>
          </a:p>
          <a:p>
            <a:pPr eaLnBrk="1" hangingPunct="1"/>
            <a:r>
              <a:rPr lang="en-US" sz="3200" dirty="0" smtClean="0">
                <a:ea typeface="ＭＳ Ｐゴシック"/>
                <a:cs typeface="ＭＳ Ｐゴシック"/>
              </a:rPr>
              <a:t>Avoid handling personal items (pens, hairbrushes, cell phones, music devices) while providing care</a:t>
            </a:r>
          </a:p>
          <a:p>
            <a:pPr eaLnBrk="1" hangingPunct="1"/>
            <a:r>
              <a:rPr lang="en-US" sz="3200" dirty="0" smtClean="0">
                <a:ea typeface="ＭＳ Ｐゴシック"/>
                <a:cs typeface="ＭＳ Ｐゴシック"/>
              </a:rPr>
              <a:t>Know where our first aid kit is located and the status of its contents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/>
                <a:cs typeface="ＭＳ Ｐゴシック"/>
              </a:rPr>
              <a:t>Dispose of contaminated material in a biohazard container (or approved workplace container)</a:t>
            </a:r>
          </a:p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2" descr="C:\Users\George\Pictures\Spts Med Class\policy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4591" y="2487305"/>
            <a:ext cx="4016353" cy="380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27650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Think about how much your hands go to your face.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7652" name="Picture 2" descr="C:\Users\George\Pictures\Spts Med Class\Funny_pic_of_baby_picking_nose_with_pasta_sauce_on_fac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6068" y="2199569"/>
            <a:ext cx="4007644" cy="404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28674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 </a:t>
            </a:r>
            <a:r>
              <a:rPr lang="en-US" sz="3600" dirty="0" smtClean="0"/>
              <a:t>Learn how to properly put on and take off protective gloves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2" descr="C:\Users\George\Pictures\Spts Med Class\8679649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119" y="2971800"/>
            <a:ext cx="3933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thletic injur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" y="1143000"/>
            <a:ext cx="7215982" cy="54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819" y="2227263"/>
            <a:ext cx="5448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320" y="2133600"/>
            <a:ext cx="5587998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81" y="921456"/>
            <a:ext cx="6540819" cy="9073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3600" smtClean="0"/>
              <a:t>Introduction</a:t>
            </a:r>
          </a:p>
          <a:p>
            <a:pPr marL="0" indent="0" eaLnBrk="1" hangingPunct="1"/>
            <a:r>
              <a:rPr lang="en-US" smtClean="0"/>
              <a:t> </a:t>
            </a:r>
            <a:r>
              <a:rPr lang="en-US" sz="3200" smtClean="0"/>
              <a:t>How do we catch a cold or get the flu?</a:t>
            </a:r>
          </a:p>
          <a:p>
            <a:pPr marL="0" indent="0" eaLnBrk="1" hangingPunct="1"/>
            <a:endParaRPr lang="en-US" sz="32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946" y="2227263"/>
            <a:ext cx="5444046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744" y="2117162"/>
            <a:ext cx="6201856" cy="41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057400"/>
            <a:ext cx="4580731" cy="45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Hand Washing</a:t>
            </a:r>
            <a:endParaRPr lang="en-US" dirty="0"/>
          </a:p>
          <a:p>
            <a:pPr marL="914400" lvl="1" indent="-514350"/>
            <a:r>
              <a:rPr lang="en-US" dirty="0" smtClean="0"/>
              <a:t>Washing WITH soap prevents many infections including HIV!</a:t>
            </a:r>
          </a:p>
          <a:p>
            <a:pPr marL="914400" lvl="1" indent="-51435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prevent!</a:t>
            </a:r>
            <a:endParaRPr lang="en-US" dirty="0"/>
          </a:p>
        </p:txBody>
      </p:sp>
      <p:pic>
        <p:nvPicPr>
          <p:cNvPr id="18434" name="Picture 2" descr="http://www.hpb.gov.sg/uploadedImages/HPB_Online/Health_Topics/Infectious_Diseases/What_are_Infectious_Diseases/8_steps_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2743200"/>
            <a:ext cx="7332307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4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4143208" cy="36307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Gloves</a:t>
            </a:r>
          </a:p>
          <a:p>
            <a:pPr marL="914400" lvl="1" indent="-514350"/>
            <a:r>
              <a:rPr lang="en-US" dirty="0" smtClean="0"/>
              <a:t>The use of disposal gloves while treating an open wound or the potential exposure to body fluids is a must</a:t>
            </a:r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 smtClean="0"/>
          </a:p>
          <a:p>
            <a:pPr marL="914400" lvl="1" indent="-514350"/>
            <a:r>
              <a:rPr lang="en-US" dirty="0" smtClean="0"/>
              <a:t>Taking off gloves the proper way is just as important as putting them 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prevent…</a:t>
            </a:r>
            <a:endParaRPr lang="en-US" dirty="0"/>
          </a:p>
        </p:txBody>
      </p:sp>
      <p:pic>
        <p:nvPicPr>
          <p:cNvPr id="20482" name="Picture 2" descr="http://www.bcs.org/upload/img_200/latex-glo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44" y="3810000"/>
            <a:ext cx="2209800" cy="220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5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put on and take off gloves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5867400"/>
            <a:ext cx="4040188" cy="762000"/>
          </a:xfrm>
        </p:spPr>
        <p:txBody>
          <a:bodyPr/>
          <a:lstStyle/>
          <a:p>
            <a:r>
              <a:rPr lang="en-US" dirty="0" smtClean="0"/>
              <a:t>Donning Gloves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24400" y="5867400"/>
            <a:ext cx="4041775" cy="762000"/>
          </a:xfrm>
        </p:spPr>
        <p:txBody>
          <a:bodyPr/>
          <a:lstStyle/>
          <a:p>
            <a:r>
              <a:rPr lang="en-US" dirty="0" smtClean="0"/>
              <a:t>Doffing Gloves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1000" y="2209800"/>
            <a:ext cx="4040188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Make sure the glove fits you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Put gloves on by sliding on and securing glove by interlacing fingers for a snug </a:t>
            </a:r>
            <a:r>
              <a:rPr lang="en-US" dirty="0" smtClean="0"/>
              <a:t>fit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there is a hole, even at the wrist, throw them away and grab another pair.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21188" y="1943100"/>
            <a:ext cx="4498975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Remember: the outside of the glove is contaminated!</a:t>
            </a:r>
            <a:br>
              <a:rPr lang="en-US" dirty="0" smtClean="0"/>
            </a:br>
            <a:endParaRPr lang="en-US" sz="900" dirty="0" smtClean="0"/>
          </a:p>
          <a:p>
            <a:r>
              <a:rPr lang="en-US" dirty="0" smtClean="0"/>
              <a:t>Grasp outside of glove with opposite gloved hand; Peel off</a:t>
            </a:r>
            <a:br>
              <a:rPr lang="en-US" dirty="0" smtClean="0"/>
            </a:br>
            <a:endParaRPr lang="en-US" sz="900" dirty="0" smtClean="0"/>
          </a:p>
          <a:p>
            <a:r>
              <a:rPr lang="en-US" dirty="0" smtClean="0"/>
              <a:t>Hold removed glove in gloved hand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Without touching your wrist, take the opposite glove off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Discard gloves by tying knot and throwing in a waste container</a:t>
            </a:r>
          </a:p>
        </p:txBody>
      </p:sp>
    </p:spTree>
    <p:extLst>
      <p:ext uri="{BB962C8B-B14F-4D97-AF65-F5344CB8AC3E}">
        <p14:creationId xmlns:p14="http://schemas.microsoft.com/office/powerpoint/2010/main" val="10676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other personal protective equipment is out there for Health Care Workers?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Personal Protective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practice:</a:t>
            </a:r>
          </a:p>
          <a:p>
            <a:pPr lvl="1"/>
            <a:r>
              <a:rPr lang="en-US" dirty="0" smtClean="0"/>
              <a:t>Proper Hand washing</a:t>
            </a:r>
          </a:p>
          <a:p>
            <a:pPr lvl="1"/>
            <a:r>
              <a:rPr lang="en-US" dirty="0" smtClean="0"/>
              <a:t>Putting Gloves on</a:t>
            </a:r>
          </a:p>
          <a:p>
            <a:pPr lvl="1"/>
            <a:r>
              <a:rPr lang="en-US" dirty="0" smtClean="0"/>
              <a:t>Taking contaminated gloves off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3600" smtClean="0"/>
              <a:t>Students will be able to:</a:t>
            </a:r>
          </a:p>
          <a:p>
            <a:pPr marL="742950" lvl="1" indent="-285750" eaLnBrk="1" hangingPunct="1">
              <a:buFont typeface="Wingdings 2" pitchFamily="18" charset="2"/>
              <a:buChar char=""/>
            </a:pPr>
            <a:r>
              <a:rPr lang="en-US" sz="3200" smtClean="0"/>
              <a:t>Identify how disease is spread.</a:t>
            </a:r>
          </a:p>
          <a:p>
            <a:pPr marL="742950" lvl="1" indent="-285750" eaLnBrk="1" hangingPunct="1">
              <a:buFont typeface="Wingdings 2" pitchFamily="18" charset="2"/>
              <a:buChar char=""/>
            </a:pPr>
            <a:r>
              <a:rPr lang="en-US" sz="3200" smtClean="0"/>
              <a:t>Understand how to prevent disease transmission.</a:t>
            </a:r>
          </a:p>
          <a:p>
            <a:pPr marL="742950" lvl="1" indent="-285750" eaLnBrk="1" hangingPunct="1">
              <a:buFont typeface="Wingdings 2" pitchFamily="18" charset="2"/>
              <a:buChar char=""/>
            </a:pPr>
            <a:r>
              <a:rPr lang="en-US" sz="3200" smtClean="0"/>
              <a:t>Practice using personal protective equipment to prevent disease transmission.</a:t>
            </a:r>
          </a:p>
          <a:p>
            <a:pPr marL="0" indent="0" eaLnBrk="1" hangingPunct="1"/>
            <a:endParaRPr lang="en-US" sz="32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Diseases are spread by:</a:t>
            </a:r>
          </a:p>
          <a:p>
            <a:pPr marL="742950" lvl="1" indent="-285750" eaLnBrk="1" hangingPunct="1"/>
            <a:r>
              <a:rPr lang="en-US" sz="3200" smtClean="0"/>
              <a:t>Direct Contact</a:t>
            </a:r>
          </a:p>
          <a:p>
            <a:pPr marL="742950" lvl="1" indent="-285750" eaLnBrk="1" hangingPunct="1"/>
            <a:r>
              <a:rPr lang="en-US" sz="3200" smtClean="0"/>
              <a:t>Indirect Contact</a:t>
            </a:r>
          </a:p>
          <a:p>
            <a:pPr marL="742950" lvl="1" indent="-285750" eaLnBrk="1" hangingPunct="1"/>
            <a:r>
              <a:rPr lang="en-US" sz="3200" smtClean="0"/>
              <a:t>Airborne Transmission</a:t>
            </a:r>
          </a:p>
          <a:p>
            <a:pPr marL="742950" lvl="1" indent="-285750" eaLnBrk="1" hangingPunct="1"/>
            <a:r>
              <a:rPr lang="en-US" sz="3200" smtClean="0"/>
              <a:t>Vector transmission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Direct Contact</a:t>
            </a:r>
          </a:p>
          <a:p>
            <a:pPr eaLnBrk="1" hangingPunct="1"/>
            <a:r>
              <a:rPr lang="en-US" sz="3200" dirty="0" smtClean="0"/>
              <a:t>By making unprotected Direct Contact with blood or other body fluids.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7412" name="Picture 3" descr="C:\Users\George\Pictures\Spts Med Class\Blood%20spor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719" y="2207530"/>
            <a:ext cx="436071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3838408" cy="363079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Indirect Contact</a:t>
            </a:r>
          </a:p>
          <a:p>
            <a:pPr eaLnBrk="1" hangingPunct="1"/>
            <a:r>
              <a:rPr lang="en-US" sz="3200" dirty="0" smtClean="0"/>
              <a:t>When a person touches objects that have been contaminated</a:t>
            </a:r>
          </a:p>
        </p:txBody>
      </p:sp>
      <p:pic>
        <p:nvPicPr>
          <p:cNvPr id="18436" name="Picture 4" descr="C:\Users\George\Pictures\Spts Med Class\2095013571_66ba5a80a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057400"/>
            <a:ext cx="32273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Precautions </a:t>
            </a:r>
            <a:br>
              <a:rPr lang="en-US" dirty="0" smtClean="0"/>
            </a:br>
            <a:r>
              <a:rPr lang="en-US" dirty="0" smtClean="0"/>
              <a:t>to Prevent Disease Transmission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1" indent="0" eaLnBrk="1" hangingPunct="1">
              <a:buClr>
                <a:srgbClr val="000000"/>
              </a:buClr>
              <a:buSzPct val="65000"/>
            </a:pPr>
            <a:r>
              <a:rPr lang="en-US" sz="3600" smtClean="0"/>
              <a:t>Airborne Transmission</a:t>
            </a:r>
          </a:p>
          <a:p>
            <a:pPr marL="0" lvl="1" indent="0" eaLnBrk="1" hangingPunct="1">
              <a:buClr>
                <a:srgbClr val="000000"/>
              </a:buClr>
              <a:buSzPct val="65000"/>
            </a:pPr>
            <a:r>
              <a:rPr lang="en-US" sz="3200" smtClean="0"/>
              <a:t>When a person inhales infected droplets</a:t>
            </a:r>
          </a:p>
          <a:p>
            <a:pPr eaLnBrk="1" hangingPunct="1"/>
            <a:endParaRPr lang="en-US" sz="32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9460" name="Picture 3" descr="C:\Users\George\Pictures\Spts Med Class\sneezing_people_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50748"/>
            <a:ext cx="48448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Standard Precautions </a:t>
            </a:r>
            <a:br>
              <a:rPr lang="en-US" sz="2000" dirty="0" smtClean="0"/>
            </a:br>
            <a:r>
              <a:rPr lang="en-US" sz="2000" dirty="0" smtClean="0"/>
              <a:t>to Prevent Disease Transmission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1" indent="0" eaLnBrk="1" hangingPunct="1">
              <a:buClr>
                <a:srgbClr val="000000"/>
              </a:buClr>
              <a:buSzPct val="65000"/>
            </a:pPr>
            <a:r>
              <a:rPr lang="en-US" sz="3600" dirty="0" smtClean="0"/>
              <a:t>Vector Transmission</a:t>
            </a:r>
          </a:p>
          <a:p>
            <a:pPr marL="0" lvl="1" indent="0" eaLnBrk="1" hangingPunct="1">
              <a:buClr>
                <a:srgbClr val="000000"/>
              </a:buClr>
              <a:buSzPct val="65000"/>
            </a:pPr>
            <a:r>
              <a:rPr lang="en-US" sz="3200" dirty="0" smtClean="0"/>
              <a:t>Occurs through animal or insect bite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484" name="Picture 2" descr="C:\Users\George\Pictures\Spts Med Class\camel_spid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27650"/>
            <a:ext cx="4175918" cy="3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Standard Precautions </a:t>
            </a:r>
            <a:br>
              <a:rPr lang="en-US" sz="2000" dirty="0" smtClean="0"/>
            </a:br>
            <a:r>
              <a:rPr lang="en-US" sz="2000" dirty="0" smtClean="0"/>
              <a:t>to Prevent Disease Transmission</a:t>
            </a:r>
            <a:endParaRPr lang="en-US" sz="2000" dirty="0"/>
          </a:p>
        </p:txBody>
      </p:sp>
      <p:sp>
        <p:nvSpPr>
          <p:cNvPr id="21506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>
                <a:ea typeface="ＭＳ Ｐゴシック"/>
                <a:cs typeface="ＭＳ Ｐゴシック"/>
              </a:rPr>
              <a:t>Avoid contact with blood/bodily fluids no matter the surface</a:t>
            </a:r>
          </a:p>
          <a:p>
            <a:pPr eaLnBrk="1" hangingPunct="1"/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1508" name="Picture 2" descr="C:\Users\George\Pictures\Spts Med Class\17351166uNqZhFJZRX_ph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144" y="2057400"/>
            <a:ext cx="3045483" cy="452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2633</TotalTime>
  <Words>408</Words>
  <Application>Microsoft Office PowerPoint</Application>
  <PresentationFormat>On-screen Show (4:3)</PresentationFormat>
  <Paragraphs>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Gill Sans MT</vt:lpstr>
      <vt:lpstr>Wingdings 2</vt:lpstr>
      <vt:lpstr>Dividend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Standard Precautions  to Prevent Disease Transmission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prevent!</vt:lpstr>
      <vt:lpstr>How to prevent…</vt:lpstr>
      <vt:lpstr>How to put on and take off gloves</vt:lpstr>
      <vt:lpstr>Other Personal Protective Equipment</vt:lpstr>
      <vt:lpstr>Let’s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Precautions  to Prevent Disease Transmission</dc:title>
  <dc:creator>George</dc:creator>
  <cp:lastModifiedBy>Windows User</cp:lastModifiedBy>
  <cp:revision>78</cp:revision>
  <dcterms:created xsi:type="dcterms:W3CDTF">2010-11-07T04:45:58Z</dcterms:created>
  <dcterms:modified xsi:type="dcterms:W3CDTF">2018-09-20T22:18:08Z</dcterms:modified>
</cp:coreProperties>
</file>